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8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660066"/>
    <a:srgbClr val="800000"/>
    <a:srgbClr val="E1EDB9"/>
    <a:srgbClr val="E8D7B6"/>
    <a:srgbClr val="DCCF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5720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51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9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44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075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29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9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3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19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2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80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2E83AABE-32C7-4642-9A55-4162918A3558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59F9696-5ED7-462A-8424-272FA8908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9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3379" y="3395546"/>
            <a:ext cx="9418320" cy="138832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>«Два століття служіння книзі:</a:t>
            </a:r>
            <a:b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>історія Наукової бібліотеки Одеського національного університету </a:t>
            </a:r>
            <a:b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</a:rPr>
              <a:t>імені І. І. Мечникова»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338" y="4973444"/>
            <a:ext cx="8397387" cy="153552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496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245125"/>
          </a:xfrm>
        </p:spPr>
        <p:txBody>
          <a:bodyPr>
            <a:normAutofit fontScale="55000" lnSpcReduction="20000"/>
          </a:bodyPr>
          <a:lstStyle/>
          <a:p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19331" y="140570"/>
            <a:ext cx="10957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Наукова бібліотека ОНУ імені І. І. Мечникова сьогодні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771176" y="831244"/>
            <a:ext cx="10774496" cy="380413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tx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Участь у створенні національної бібліографії України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758439" y="1381791"/>
            <a:ext cx="10774495" cy="385038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Створення Державного реєстру книжкових </a:t>
            </a:r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пам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’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яток України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771178" y="1928612"/>
            <a:ext cx="10774494" cy="383032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Розвиток української біографістики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771178" y="2476436"/>
            <a:ext cx="10774494" cy="415860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Інформаційне розкриття фондів та вивчення історичних колекцій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771179" y="3057088"/>
            <a:ext cx="10774493" cy="414169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Проведення бібліометричних та наукометричних досліджень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758439" y="3631122"/>
            <a:ext cx="10774494" cy="421458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Створення електронних інформаційних ресурсів у вигляді БД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771176" y="4220872"/>
            <a:ext cx="10774496" cy="410507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Створення та супроводження університетського репозитарію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771176" y="4799671"/>
            <a:ext cx="10774496" cy="396607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Видавничо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-редакційна діяльність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771176" y="5364532"/>
            <a:ext cx="10774496" cy="396607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Міжнародні проекти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771176" y="6396844"/>
            <a:ext cx="10774496" cy="353554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Корпоративна бібліотечна співпраця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758439" y="5916872"/>
            <a:ext cx="10774494" cy="351725"/>
          </a:xfrm>
          <a:prstGeom prst="homePlate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Академічне співробітництво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245125"/>
          </a:xfrm>
        </p:spPr>
        <p:txBody>
          <a:bodyPr>
            <a:normAutofit fontScale="55000" lnSpcReduction="20000"/>
          </a:bodyPr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41" y="90443"/>
            <a:ext cx="3088146" cy="20548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8267">
            <a:off x="2805748" y="4601151"/>
            <a:ext cx="2607375" cy="17976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4164">
            <a:off x="729623" y="4646930"/>
            <a:ext cx="2551178" cy="17061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1671">
            <a:off x="9221023" y="4482414"/>
            <a:ext cx="2632039" cy="1769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6898">
            <a:off x="8960353" y="2177031"/>
            <a:ext cx="2869043" cy="19368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4402" flipH="1">
            <a:off x="6662932" y="487457"/>
            <a:ext cx="2653705" cy="195524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294">
            <a:off x="804898" y="639776"/>
            <a:ext cx="2793140" cy="209485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13495">
            <a:off x="2882470" y="2058597"/>
            <a:ext cx="2639567" cy="175971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7925">
            <a:off x="5797421" y="2458070"/>
            <a:ext cx="3040432" cy="225431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3398">
            <a:off x="6142020" y="4692920"/>
            <a:ext cx="2424278" cy="161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21" y="688603"/>
            <a:ext cx="7889822" cy="5917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69292" y="103828"/>
            <a:ext cx="3685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>
                <a:solidFill>
                  <a:schemeClr val="accent1">
                    <a:lumMod val="75000"/>
                  </a:schemeClr>
                </a:solidFill>
              </a:rPr>
              <a:t>Дякую за увагу!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37" y="209862"/>
            <a:ext cx="5052605" cy="64799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2898" y="104527"/>
            <a:ext cx="37986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chemeClr val="accent1">
                    <a:lumMod val="75000"/>
                  </a:schemeClr>
                </a:solidFill>
              </a:rPr>
              <a:t>Автори</a:t>
            </a:r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Алєксєєнко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М. В., </a:t>
            </a:r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Подрезова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М. О.</a:t>
            </a:r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Полевщикова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О. В.</a:t>
            </a:r>
          </a:p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Пружина В. П.</a:t>
            </a:r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Самодурова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В. В.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4476" y="2161925"/>
            <a:ext cx="5209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chemeClr val="accent1">
                    <a:lumMod val="75000"/>
                  </a:schemeClr>
                </a:solidFill>
              </a:rPr>
              <a:t>Науковий редактор та автор передмови </a:t>
            </a:r>
            <a:endParaRPr lang="uk-U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Коваль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І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. М.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14477" y="4057233"/>
            <a:ext cx="58775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chemeClr val="accent1">
                    <a:lumMod val="75000"/>
                  </a:schemeClr>
                </a:solidFill>
              </a:rPr>
              <a:t>Рецензенти</a:t>
            </a:r>
          </a:p>
          <a:p>
            <a:endParaRPr lang="uk-UA" dirty="0"/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Гребцова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І. С., 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д-р 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іст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. наук, проф. ОНУ імені         І. І. Мечникова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Ковальчук Г. І., 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д-р 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іст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. наук, проф., директор Інституту книгознавства НБУ імені</a:t>
            </a:r>
          </a:p>
          <a:p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В. І. Вернадського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Коцере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В., 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д-р </a:t>
            </a:r>
            <a:r>
              <a:rPr lang="uk-UA" sz="1600" b="1" dirty="0" err="1" smtClean="0">
                <a:solidFill>
                  <a:schemeClr val="accent1">
                    <a:lumMod val="75000"/>
                  </a:schemeClr>
                </a:solidFill>
              </a:rPr>
              <a:t>філол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. наук, директор Академічної бібліотеки Латвійського університету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14476" y="3182291"/>
            <a:ext cx="494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 smtClean="0">
                <a:solidFill>
                  <a:schemeClr val="accent1">
                    <a:lumMod val="75000"/>
                  </a:schemeClr>
                </a:solidFill>
              </a:rPr>
              <a:t>Бібліографічний редактор</a:t>
            </a:r>
          </a:p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Мурашко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. С.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3340">
            <a:off x="9547043" y="312136"/>
            <a:ext cx="2266295" cy="13895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9672">
            <a:off x="9723669" y="4744960"/>
            <a:ext cx="2225452" cy="1802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6658" y="1145803"/>
            <a:ext cx="109807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Розділ 2.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Бібліотека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Новоросійського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університету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(1865–1920)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6658" y="29339"/>
            <a:ext cx="9826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Розділ 1.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</a:t>
            </a:r>
            <a:r>
              <a:rPr lang="uk-UA" sz="2800" b="1" dirty="0" err="1" smtClean="0">
                <a:solidFill>
                  <a:schemeClr val="accent1">
                    <a:lumMod val="75000"/>
                  </a:schemeClr>
                </a:solidFill>
              </a:rPr>
              <a:t>ібліотека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Рішельєвського ліцею (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181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1865)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6658" y="2258509"/>
            <a:ext cx="11645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Розділ 3.</a:t>
            </a:r>
          </a:p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Бібліотека в період реформування вищої освіти (1920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1933)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658" y="3371215"/>
            <a:ext cx="115054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Розділ 4.</a:t>
            </a:r>
          </a:p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Бібліотека Одеського державного університету (1933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1991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658" y="4463981"/>
            <a:ext cx="116623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Розділ 5. </a:t>
            </a:r>
          </a:p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Університетська бібліотека в період незалежної </a:t>
            </a:r>
          </a:p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України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1991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2017)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6028">
            <a:off x="576854" y="138159"/>
            <a:ext cx="1370036" cy="1750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6221">
            <a:off x="2107391" y="381352"/>
            <a:ext cx="1564649" cy="1999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1931">
            <a:off x="816463" y="2043071"/>
            <a:ext cx="1536991" cy="19639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6144">
            <a:off x="4029455" y="636490"/>
            <a:ext cx="1638016" cy="2093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8402">
            <a:off x="2714192" y="2509534"/>
            <a:ext cx="1716873" cy="21937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2562">
            <a:off x="4335856" y="4201070"/>
            <a:ext cx="1841576" cy="235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0455">
            <a:off x="949006" y="4162804"/>
            <a:ext cx="1933011" cy="24699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5314">
            <a:off x="5345972" y="2139128"/>
            <a:ext cx="1874235" cy="2394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0147">
            <a:off x="6921448" y="3902184"/>
            <a:ext cx="2064168" cy="26375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875">
            <a:off x="6874530" y="963558"/>
            <a:ext cx="2048664" cy="26177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6291">
            <a:off x="9294051" y="806536"/>
            <a:ext cx="2350913" cy="28047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0868">
            <a:off x="9340043" y="3652814"/>
            <a:ext cx="2453395" cy="292702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92632" y="29389"/>
            <a:ext cx="8526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</a:rPr>
              <a:t>Директори Наукової бібліотеки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39" y="-406754"/>
            <a:ext cx="4164567" cy="6053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62" y="318826"/>
            <a:ext cx="3873134" cy="5856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646" y="1094608"/>
            <a:ext cx="4054540" cy="5586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569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99" y="1521528"/>
            <a:ext cx="7444713" cy="4152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812" y="2874416"/>
            <a:ext cx="3771901" cy="38523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124261" y="674557"/>
            <a:ext cx="10133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Бібліотека </a:t>
            </a:r>
            <a:r>
              <a:rPr lang="uk-UA" sz="3600" b="1" dirty="0" err="1" smtClean="0">
                <a:solidFill>
                  <a:schemeClr val="accent1">
                    <a:lumMod val="75000"/>
                  </a:schemeClr>
                </a:solidFill>
              </a:rPr>
              <a:t>Рішельєвського</a:t>
            </a:r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</a:rPr>
              <a:t> ліцею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6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14597" y="269823"/>
            <a:ext cx="11317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Будівля Наукової бібліотеки на вул. Преображенській, 24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28" y="974361"/>
            <a:ext cx="6076013" cy="3417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498" y="974361"/>
            <a:ext cx="2422893" cy="30438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992" y="2650903"/>
            <a:ext cx="2438400" cy="3584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194137" y="3874949"/>
            <a:ext cx="5606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Толвінський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М. К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33613" y="6144178"/>
            <a:ext cx="49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Бернардацці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О. О.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66" y="4018197"/>
            <a:ext cx="5701131" cy="2760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022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032" y="2585779"/>
            <a:ext cx="5569491" cy="3386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89564" y="363622"/>
            <a:ext cx="10762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6F6F74">
                    <a:lumMod val="75000"/>
                  </a:srgbClr>
                </a:solidFill>
              </a:rPr>
              <a:t>Головна бібліотека вищої школи м. Одеси (1920-1924)</a:t>
            </a:r>
            <a:endParaRPr lang="ru-RU" sz="28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564" y="1104341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6F6F74">
                    <a:lumMod val="75000"/>
                  </a:srgbClr>
                </a:solidFill>
              </a:rPr>
              <a:t>Центральна наукова бібліотека м. Одеси (1924-1930)</a:t>
            </a:r>
            <a:endParaRPr lang="ru-RU" sz="28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9564" y="1845060"/>
            <a:ext cx="10090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6F6F74">
                    <a:lumMod val="75000"/>
                  </a:srgbClr>
                </a:solidFill>
              </a:rPr>
              <a:t>Одеська державна наукова бібліотека (1930-1933)</a:t>
            </a:r>
            <a:endParaRPr lang="ru-RU" sz="28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20448205">
            <a:off x="766377" y="2741764"/>
            <a:ext cx="2368446" cy="523220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6F6F74">
                    <a:lumMod val="75000"/>
                  </a:srgbClr>
                </a:solidFill>
              </a:rPr>
              <a:t>Аспірантура</a:t>
            </a:r>
            <a:endParaRPr lang="ru-RU" sz="20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1449819">
            <a:off x="3332354" y="2786493"/>
            <a:ext cx="2258333" cy="584616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6F6F74">
                    <a:lumMod val="75000"/>
                  </a:srgbClr>
                </a:solidFill>
              </a:rPr>
              <a:t>UCRAINICA</a:t>
            </a:r>
            <a:endParaRPr lang="ru-RU" sz="20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20663864">
            <a:off x="741658" y="3447385"/>
            <a:ext cx="3387777" cy="628216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6F6F74">
                    <a:lumMod val="75000"/>
                  </a:srgbClr>
                </a:solidFill>
              </a:rPr>
              <a:t>Музей рідкісної книги</a:t>
            </a:r>
            <a:endParaRPr lang="ru-RU" sz="20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 rot="774004">
            <a:off x="1686178" y="4651467"/>
            <a:ext cx="3848829" cy="542364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6F6F74">
                    <a:lumMod val="75000"/>
                  </a:srgbClr>
                </a:solidFill>
              </a:rPr>
              <a:t>Картографічний кабінет</a:t>
            </a:r>
            <a:endParaRPr lang="ru-RU" sz="2000" b="1" dirty="0">
              <a:solidFill>
                <a:srgbClr val="6F6F74">
                  <a:lumMod val="75000"/>
                </a:srgb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 rot="21004948">
            <a:off x="939014" y="5634479"/>
            <a:ext cx="3503364" cy="526248"/>
          </a:xfrm>
          <a:prstGeom prst="roundRect">
            <a:avLst/>
          </a:prstGeom>
          <a:solidFill>
            <a:schemeClr val="tx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F6F74">
                    <a:lumMod val="75000"/>
                  </a:srgbClr>
                </a:solidFill>
              </a:rPr>
              <a:t>Б</a:t>
            </a:r>
            <a:r>
              <a:rPr lang="uk-UA" b="1" dirty="0" err="1" smtClean="0">
                <a:solidFill>
                  <a:srgbClr val="6F6F74">
                    <a:lumMod val="75000"/>
                  </a:srgbClr>
                </a:solidFill>
              </a:rPr>
              <a:t>ібліографічний</a:t>
            </a:r>
            <a:r>
              <a:rPr lang="uk-UA" b="1" dirty="0" smtClean="0">
                <a:solidFill>
                  <a:srgbClr val="6F6F74">
                    <a:lumMod val="75000"/>
                  </a:srgbClr>
                </a:solidFill>
              </a:rPr>
              <a:t> семінар</a:t>
            </a:r>
            <a:endParaRPr lang="ru-RU" b="1" dirty="0">
              <a:solidFill>
                <a:srgbClr val="6F6F7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0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F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: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86" y="1463879"/>
            <a:ext cx="3246021" cy="24165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52476" y="390149"/>
            <a:ext cx="1161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Наукова бібліотека Одеського державного університету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367" y="1056307"/>
            <a:ext cx="2944053" cy="20982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86" y="3880468"/>
            <a:ext cx="3802574" cy="278450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170" y="469645"/>
            <a:ext cx="4635703" cy="338225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5266">
            <a:off x="4460679" y="3819027"/>
            <a:ext cx="2969003" cy="2181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4153">
            <a:off x="7725589" y="3751605"/>
            <a:ext cx="3642866" cy="2525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92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285</TotalTime>
  <Words>304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Schoolbook</vt:lpstr>
      <vt:lpstr>Wingdings 2</vt:lpstr>
      <vt:lpstr>View</vt:lpstr>
      <vt:lpstr>  «Два століття служіння книзі: історія Наукової бібліотеки Одеського національного університету  імені І. І. Мечникова»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libonu</cp:lastModifiedBy>
  <cp:revision>43</cp:revision>
  <dcterms:created xsi:type="dcterms:W3CDTF">2017-06-15T17:41:10Z</dcterms:created>
  <dcterms:modified xsi:type="dcterms:W3CDTF">2017-12-01T07:17:54Z</dcterms:modified>
</cp:coreProperties>
</file>